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57" r:id="rId5"/>
    <p:sldId id="264" r:id="rId6"/>
    <p:sldId id="261" r:id="rId7"/>
    <p:sldId id="2242" r:id="rId8"/>
    <p:sldId id="2235" r:id="rId9"/>
    <p:sldId id="2234" r:id="rId10"/>
  </p:sldIdLst>
  <p:sldSz cx="12192000" cy="6858000"/>
  <p:notesSz cx="6858000" cy="9144000"/>
  <p:defaultTextStyle>
    <a:defPPr>
      <a:defRPr lang="no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0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o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BA6F7-5C51-46FF-A1DC-58E71A818AF5}" type="datetimeFigureOut">
              <a:rPr lang="no-NO" smtClean="0"/>
              <a:t>24.04.2025</a:t>
            </a:fld>
            <a:endParaRPr lang="no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o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o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o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EEF0E-3273-45C0-9883-1CBA97ECFD79}" type="slidenum">
              <a:rPr lang="no-NO" smtClean="0"/>
              <a:t>‹#›</a:t>
            </a:fld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2033663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o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49631-E349-4FA6-9D4A-F9CE9996AACF}" type="slidenum">
              <a:rPr lang="no-NO" smtClean="0"/>
              <a:t>2</a:t>
            </a:fld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1760509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eks,. Sak med ungdommer som utfordret </a:t>
            </a:r>
            <a:r>
              <a:rPr lang="nb-NO" dirty="0" err="1"/>
              <a:t>ift</a:t>
            </a:r>
            <a:r>
              <a:rPr lang="nb-NO" dirty="0"/>
              <a:t> vold og rus: mye offentlig innsats individuelt, </a:t>
            </a:r>
            <a:r>
              <a:rPr lang="nb-NO" dirty="0" err="1"/>
              <a:t>problemetatikken</a:t>
            </a:r>
            <a:r>
              <a:rPr lang="nb-NO" dirty="0"/>
              <a:t> vedvarte/eskalerte -  foreldreresursen ble mobilisert som supplement</a:t>
            </a:r>
            <a:endParaRPr lang="no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CB762-2771-47CD-A89B-170F8D5D5E1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6940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3F9274-1608-8386-2D76-A8DDAC52E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no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41B801D-9A02-7CAC-993A-9F1CC5CF1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o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5E94A10-76CA-0D5E-97CD-8A39190C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C325-9012-49DD-914E-8AA73A6F03A8}" type="datetimeFigureOut">
              <a:rPr lang="no-NO" smtClean="0"/>
              <a:t>24.04.2025</a:t>
            </a:fld>
            <a:endParaRPr lang="no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0B94022-0028-4E4D-E840-8B5EA598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o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934241-D41B-92E0-99F9-F5DBD0588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C70C3-7464-4154-8092-F7ACDE0CEAED}" type="slidenum">
              <a:rPr lang="no-NO" smtClean="0"/>
              <a:t>‹#›</a:t>
            </a:fld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1760417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03793C-9777-2ABA-20D3-6091A71F4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o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B08A591-91C6-DA18-5EDB-53C1AF16F0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o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604077A-5239-5881-A258-DCCF741B9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C325-9012-49DD-914E-8AA73A6F03A8}" type="datetimeFigureOut">
              <a:rPr lang="no-NO" smtClean="0"/>
              <a:t>24.04.2025</a:t>
            </a:fld>
            <a:endParaRPr lang="no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409A600-4F17-DF4E-EE55-386115E4B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o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A8F3EB4-5792-3A09-FEA9-F19FD896B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C70C3-7464-4154-8092-F7ACDE0CEAED}" type="slidenum">
              <a:rPr lang="no-NO" smtClean="0"/>
              <a:t>‹#›</a:t>
            </a:fld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3174920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29D3BDEF-52B4-5A5C-BEFB-4735921E33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no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8D15917-4039-1F6F-2EEF-061348D37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o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E8FB9EA-A685-1D00-B064-C4B112797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C325-9012-49DD-914E-8AA73A6F03A8}" type="datetimeFigureOut">
              <a:rPr lang="no-NO" smtClean="0"/>
              <a:t>24.04.2025</a:t>
            </a:fld>
            <a:endParaRPr lang="no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A2EB983-0D42-FCD9-BAFF-F100423AA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o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D584A48-8BBE-087A-C989-3371E8918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C70C3-7464-4154-8092-F7ACDE0CEAED}" type="slidenum">
              <a:rPr lang="no-NO" smtClean="0"/>
              <a:t>‹#›</a:t>
            </a:fld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222413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C29D08-0D22-41BD-27B1-0064DB04F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o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F490FB1-6255-3118-F781-4A5664CA7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o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7E3085A-11EC-132E-105D-70261CA0F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C325-9012-49DD-914E-8AA73A6F03A8}" type="datetimeFigureOut">
              <a:rPr lang="no-NO" smtClean="0"/>
              <a:t>24.04.2025</a:t>
            </a:fld>
            <a:endParaRPr lang="no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A14098C-9537-DED1-269F-4E2F28F1D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o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254D971-CEFF-45C4-8417-9DB42A8FA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C70C3-7464-4154-8092-F7ACDE0CEAED}" type="slidenum">
              <a:rPr lang="no-NO" smtClean="0"/>
              <a:t>‹#›</a:t>
            </a:fld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92775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C752BE-FDD6-96A8-1FFD-D711279D1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no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5EDE5D3-B680-C5B3-DC46-12E8FB2DC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FF956F-FF6F-D3DB-EBAA-BC9C76C3F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C325-9012-49DD-914E-8AA73A6F03A8}" type="datetimeFigureOut">
              <a:rPr lang="no-NO" smtClean="0"/>
              <a:t>24.04.2025</a:t>
            </a:fld>
            <a:endParaRPr lang="no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12FE118-EE67-3402-D088-54203A609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o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DC2C63C-DEC1-BD5E-BE65-CBC0934A3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C70C3-7464-4154-8092-F7ACDE0CEAED}" type="slidenum">
              <a:rPr lang="no-NO" smtClean="0"/>
              <a:t>‹#›</a:t>
            </a:fld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337199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BA09D7-1691-8CFA-8302-0BEF20905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o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DEB3264-5796-653C-F6E6-AFCBE5192F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o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C01F6AD-C13D-9BA1-8AF3-90771EDDF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o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90C51EE-1F35-4CA3-0BB8-F5625ADE6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C325-9012-49DD-914E-8AA73A6F03A8}" type="datetimeFigureOut">
              <a:rPr lang="no-NO" smtClean="0"/>
              <a:t>24.04.2025</a:t>
            </a:fld>
            <a:endParaRPr lang="no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73444EF-6596-4110-4116-83889538A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o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9478E6A-C923-DD95-8520-DF6F04B75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C70C3-7464-4154-8092-F7ACDE0CEAED}" type="slidenum">
              <a:rPr lang="no-NO" smtClean="0"/>
              <a:t>‹#›</a:t>
            </a:fld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2965815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343F9D-B768-FE28-785B-681C37F12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o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43F0282-F5C3-6E5F-00FA-2C3386DED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E4E1E14-5414-D67F-1589-CA8657A781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o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5FAAAC0-CE4F-8EA4-8337-75CC44F8FC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8D57A1D-F829-67AF-47B8-9C930C0DB2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o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D156E89-456C-B3FA-97FC-8D22E83F4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C325-9012-49DD-914E-8AA73A6F03A8}" type="datetimeFigureOut">
              <a:rPr lang="no-NO" smtClean="0"/>
              <a:t>24.04.2025</a:t>
            </a:fld>
            <a:endParaRPr lang="no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CE735EF-8E1B-E028-A6D4-BAE04CAB2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o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07919EA5-E50C-9826-D9A1-30C0B4D0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C70C3-7464-4154-8092-F7ACDE0CEAED}" type="slidenum">
              <a:rPr lang="no-NO" smtClean="0"/>
              <a:t>‹#›</a:t>
            </a:fld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310795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A36867-CDB7-2B67-F7ED-DE068EEE5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o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64D2A7E-B1B5-31D1-4AD6-1A057A2DC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C325-9012-49DD-914E-8AA73A6F03A8}" type="datetimeFigureOut">
              <a:rPr lang="no-NO" smtClean="0"/>
              <a:t>24.04.2025</a:t>
            </a:fld>
            <a:endParaRPr lang="no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32CB896-DCBC-72B3-2B9C-CAD06E071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o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FD54E21-1FAF-9821-0DFB-92AC84F26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C70C3-7464-4154-8092-F7ACDE0CEAED}" type="slidenum">
              <a:rPr lang="no-NO" smtClean="0"/>
              <a:t>‹#›</a:t>
            </a:fld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3416775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10D07B9-794A-E176-8678-FF419958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C325-9012-49DD-914E-8AA73A6F03A8}" type="datetimeFigureOut">
              <a:rPr lang="no-NO" smtClean="0"/>
              <a:t>24.04.2025</a:t>
            </a:fld>
            <a:endParaRPr lang="no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15ED2E9-82DC-55E4-8C8F-D6199A0FF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o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D7D8D28-E595-E52D-F281-D75E02029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C70C3-7464-4154-8092-F7ACDE0CEAED}" type="slidenum">
              <a:rPr lang="no-NO" smtClean="0"/>
              <a:t>‹#›</a:t>
            </a:fld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240564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621558-8472-3567-C582-EE0A3EACA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o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A70DFDB-5005-FE9D-F849-9777C89A9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o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B60704F-9464-C4D8-1988-4AF53F331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68654D7-27C9-12C0-E55C-8DDEE7D80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C325-9012-49DD-914E-8AA73A6F03A8}" type="datetimeFigureOut">
              <a:rPr lang="no-NO" smtClean="0"/>
              <a:t>24.04.2025</a:t>
            </a:fld>
            <a:endParaRPr lang="no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B11C1C6-3C5B-C12C-1515-40DBAFE0F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o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7EE0070-BBF5-1944-4B81-EECC36BAF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C70C3-7464-4154-8092-F7ACDE0CEAED}" type="slidenum">
              <a:rPr lang="no-NO" smtClean="0"/>
              <a:t>‹#›</a:t>
            </a:fld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244176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F62C57-4283-167C-9685-F3150B701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o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23A4DAE-69CC-10CB-1FA9-C426DF45AA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o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CBCA542-EB3B-79E8-BEF1-62B33D9E8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7FDE0F5-3367-9FBD-7D13-812F96823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C325-9012-49DD-914E-8AA73A6F03A8}" type="datetimeFigureOut">
              <a:rPr lang="no-NO" smtClean="0"/>
              <a:t>24.04.2025</a:t>
            </a:fld>
            <a:endParaRPr lang="no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FFFA9C6-4A5A-6A5F-A140-18802D3C3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o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70AA8B9-6D75-9839-F085-B06F2A91E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C70C3-7464-4154-8092-F7ACDE0CEAED}" type="slidenum">
              <a:rPr lang="no-NO" smtClean="0"/>
              <a:t>‹#›</a:t>
            </a:fld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3210203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F72E55B-A816-B914-4CDF-05E9E2312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o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ABF2375-A389-B9B0-238F-401F362AF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o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BF8FBF-D88B-1F10-7166-E9A5180594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E6C325-9012-49DD-914E-8AA73A6F03A8}" type="datetimeFigureOut">
              <a:rPr lang="no-NO" smtClean="0"/>
              <a:t>24.04.2025</a:t>
            </a:fld>
            <a:endParaRPr lang="no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5FA8D72-2891-2E84-2B26-033A6A6CA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o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20DB0F4-90BC-418C-64A5-FF5CED5AC2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9C70C3-7464-4154-8092-F7ACDE0CEAED}" type="slidenum">
              <a:rPr lang="no-NO" smtClean="0"/>
              <a:t>‹#›</a:t>
            </a:fld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39215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o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istiansand.kommune.no/navigasjon/helse-velferd-og-omsorg/familiens-hus/foreldrerad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istiansand.kommune.no/navigasjon/helse-velferd-og-omsorg/familiens-hus/foreldrerad/" TargetMode="External"/><Relationship Id="rId2" Type="http://schemas.openxmlformats.org/officeDocument/2006/relationships/hyperlink" Target="https://www.kristiansand.kommune.no/navigasjon/helse-velferd-og-omsorg/familiens-hus/familiera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0967A7-6806-E6F0-174B-6AF73D869D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26"/>
          <a:stretch/>
        </p:blipFill>
        <p:spPr>
          <a:xfrm>
            <a:off x="3479872" y="-97092"/>
            <a:ext cx="8597054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CB1770D-1CBA-8F90-16E8-B5350C39E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4946" y="514930"/>
            <a:ext cx="6597329" cy="2609905"/>
          </a:xfrm>
          <a:noFill/>
        </p:spPr>
        <p:txBody>
          <a:bodyPr>
            <a:normAutofit fontScale="90000"/>
          </a:bodyPr>
          <a:lstStyle/>
          <a:p>
            <a:r>
              <a:rPr lang="nb-NO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Avdeling for Oppvekstmiljø og forebyggende tjenester</a:t>
            </a:r>
            <a:br>
              <a:rPr lang="nb-NO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nb-NO" sz="5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«Sterkere sammen for barn og unge »</a:t>
            </a:r>
            <a:br>
              <a:rPr lang="nb-NO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br>
              <a:rPr lang="nb-NO" sz="3200" dirty="0">
                <a:solidFill>
                  <a:schemeClr val="bg2"/>
                </a:solidFill>
              </a:rPr>
            </a:br>
            <a:r>
              <a:rPr lang="nb-NO" sz="2000" i="1" dirty="0">
                <a:solidFill>
                  <a:schemeClr val="bg2"/>
                </a:solidFill>
                <a:latin typeface="Times New Roman" panose="02020603050405020304" pitchFamily="18" charset="0"/>
              </a:rPr>
              <a:t>Avdelingsmålsetting er å styrke barn-, unge og familiens tilhørighet og deltakelse på naturlige arenaer</a:t>
            </a:r>
            <a:br>
              <a:rPr lang="no-NO" sz="5400" dirty="0"/>
            </a:br>
            <a:endParaRPr lang="no-NO" sz="5200" i="1" dirty="0">
              <a:solidFill>
                <a:schemeClr val="bg2"/>
              </a:solidFill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5611FE3-BEE8-6428-489D-D764FABE7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279" y="550087"/>
            <a:ext cx="3056593" cy="5998737"/>
          </a:xfrm>
          <a:noFill/>
        </p:spPr>
        <p:txBody>
          <a:bodyPr>
            <a:normAutofit/>
          </a:bodyPr>
          <a:lstStyle/>
          <a:p>
            <a:pPr algn="l"/>
            <a:endParaRPr lang="nb-NO" sz="18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b-NO" sz="18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Områdekontakter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Miljøterapeuter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Gatepuls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Rus-/Bevisstgjøringssamtaler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Kjernegruppe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TFA (Tverrfaglig Forebyggende Arbeid)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Plattformkontakt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Familieråd/Foreldreråd</a:t>
            </a:r>
          </a:p>
          <a:p>
            <a:pPr algn="l"/>
            <a:endParaRPr lang="nb-NO" sz="1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o-NO" sz="2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8FCEA6-81BF-E7A8-6FAC-342EC79D23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976"/>
          <a:stretch/>
        </p:blipFill>
        <p:spPr>
          <a:xfrm>
            <a:off x="405418" y="0"/>
            <a:ext cx="2451100" cy="1100175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5A3BD830-CFE7-9F19-19F0-B1075A0C5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478" y="5023096"/>
            <a:ext cx="1766854" cy="1773572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8315A66-B575-7EB6-733C-01B02BA05489}"/>
              </a:ext>
            </a:extLst>
          </p:cNvPr>
          <p:cNvSpPr txBox="1"/>
          <p:nvPr/>
        </p:nvSpPr>
        <p:spPr>
          <a:xfrm>
            <a:off x="3727974" y="3672640"/>
            <a:ext cx="305659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Hovedmål: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Forebygge negativ utvikling hos utsatte barn og ungdom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Forebygge barne- og ungdomskriminalitet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Forebygge rusmisbruk blant barn og unge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833B6268-CFF4-A0E2-D573-3FC94DFC6D3D}"/>
              </a:ext>
            </a:extLst>
          </p:cNvPr>
          <p:cNvSpPr txBox="1"/>
          <p:nvPr/>
        </p:nvSpPr>
        <p:spPr>
          <a:xfrm>
            <a:off x="7257659" y="3170434"/>
            <a:ext cx="45110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 samarbeider med andre instanser på Familiens hus, skoler, eksterne samarbeidspartnere og er et sentralt kontaktpunkt for forebyggende politi</a:t>
            </a:r>
            <a:endParaRPr kumimoji="0" lang="no-NO" sz="2000" b="0" i="0" u="none" strike="noStrike" kern="1200" cap="none" spc="0" normalizeH="0" baseline="0" noProof="0" dirty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Bilde 5" descr="Et bilde som inneholder sort, sort og hvit, design&#10;&#10;Automatisk generert beskrivelse">
            <a:extLst>
              <a:ext uri="{FF2B5EF4-FFF2-40B4-BE49-F238E27FC236}">
                <a16:creationId xmlns:a16="http://schemas.microsoft.com/office/drawing/2014/main" id="{CC799E52-9D4B-35B3-3219-43C3911FF87E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723" y="1009112"/>
            <a:ext cx="911354" cy="81077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D33A904-A507-5464-9AAD-E39B9CE1E1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4362" y="1691294"/>
            <a:ext cx="2952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4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C14A6C-5334-8480-8A9F-24B7E7BD1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4988" y="1559768"/>
            <a:ext cx="3932612" cy="373266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228600">
              <a:lnSpc>
                <a:spcPct val="120000"/>
              </a:lnSpc>
              <a:spcBef>
                <a:spcPts val="1200"/>
              </a:spcBef>
            </a:pPr>
            <a:br>
              <a:rPr lang="en-US" sz="2000" b="1" dirty="0">
                <a:solidFill>
                  <a:schemeClr val="tx2"/>
                </a:solidFill>
              </a:rPr>
            </a:br>
            <a:br>
              <a:rPr lang="en-US" sz="2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En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måte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å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utforske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muligheter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sammen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med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slekt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og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nettverk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br>
              <a:rPr lang="en-US" sz="2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br>
              <a:rPr lang="en-US" sz="2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Hvordan kan den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utvidede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familie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og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nettverk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hjelpe med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finne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gode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løsninger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, og bidra til å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gjennomføre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de?</a:t>
            </a:r>
            <a:br>
              <a:rPr lang="en-US" sz="2000" b="1" dirty="0">
                <a:solidFill>
                  <a:schemeClr val="tx2"/>
                </a:solidFill>
              </a:rPr>
            </a:br>
            <a:endParaRPr lang="en-US" sz="4800" cap="all" spc="-100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AEEE893-CFAD-8D53-8AF7-7DA8698169F1}"/>
              </a:ext>
            </a:extLst>
          </p:cNvPr>
          <p:cNvSpPr txBox="1"/>
          <p:nvPr/>
        </p:nvSpPr>
        <p:spPr>
          <a:xfrm>
            <a:off x="1175512" y="2557849"/>
            <a:ext cx="9792208" cy="3407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0287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endParaRPr lang="en-US" sz="1500" dirty="0"/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1500" dirty="0"/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1500" dirty="0"/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1500" dirty="0"/>
          </a:p>
        </p:txBody>
      </p:sp>
      <p:pic>
        <p:nvPicPr>
          <p:cNvPr id="5" name="Bilde 4" descr="Et bilde som inneholder klær, gutt, person, tegnefilm&#10;&#10;Automatisk generert beskrivelse">
            <a:extLst>
              <a:ext uri="{FF2B5EF4-FFF2-40B4-BE49-F238E27FC236}">
                <a16:creationId xmlns:a16="http://schemas.microsoft.com/office/drawing/2014/main" id="{8866BDF8-2A12-377D-A01D-E9C261DBC1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0" r="8030"/>
          <a:stretch/>
        </p:blipFill>
        <p:spPr>
          <a:xfrm>
            <a:off x="0" y="10"/>
            <a:ext cx="675684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61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t bilde som inneholder klær, tegnefilm, gutt, Animasjon&#10;&#10;Automatisk generert beskrivelse">
            <a:extLst>
              <a:ext uri="{FF2B5EF4-FFF2-40B4-BE49-F238E27FC236}">
                <a16:creationId xmlns:a16="http://schemas.microsoft.com/office/drawing/2014/main" id="{C27C6ED4-5C13-618B-4EE6-A508E69291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6" r="15796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23392B7-1A9E-1462-D7F5-05F1711AE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5032" y="365125"/>
            <a:ext cx="4148768" cy="1899912"/>
          </a:xfrm>
        </p:spPr>
        <p:txBody>
          <a:bodyPr>
            <a:noAutofit/>
          </a:bodyPr>
          <a:lstStyle/>
          <a:p>
            <a:r>
              <a:rPr lang="nb-NO" b="1" dirty="0">
                <a:solidFill>
                  <a:schemeClr val="bg1"/>
                </a:solidFill>
              </a:rPr>
              <a:t>FORELDRERÅD I KRISTIANSAND</a:t>
            </a:r>
            <a:endParaRPr lang="no-NO" b="1" dirty="0">
              <a:solidFill>
                <a:schemeClr val="bg1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8B2AFFF-5870-E9E2-D00F-8824B74A4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5032" y="2469827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>
                <a:solidFill>
                  <a:schemeClr val="bg1"/>
                </a:solidFill>
              </a:rPr>
              <a:t>NÅR DE VIKTIGE VOKSNE SAMLES FOR Å FINNE LØSNINGER</a:t>
            </a:r>
          </a:p>
          <a:p>
            <a:pPr marL="0" indent="0">
              <a:buNone/>
            </a:pPr>
            <a:r>
              <a:rPr lang="nb-NO" sz="1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Kristiansand kommune - Foreldreråd</a:t>
            </a:r>
            <a:endParaRPr lang="nb-NO" sz="1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b-NO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nb-NO" sz="2000" dirty="0"/>
          </a:p>
          <a:p>
            <a:endParaRPr lang="no-NO" sz="2000" dirty="0"/>
          </a:p>
        </p:txBody>
      </p:sp>
    </p:spTree>
    <p:extLst>
      <p:ext uri="{BB962C8B-B14F-4D97-AF65-F5344CB8AC3E}">
        <p14:creationId xmlns:p14="http://schemas.microsoft.com/office/powerpoint/2010/main" val="949081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2F1D51-6E92-EDFE-324A-86E273415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“</a:t>
            </a:r>
            <a:r>
              <a:rPr lang="nb-NO" sz="2400" b="1" i="1" dirty="0"/>
              <a:t>Verdens helseorganisasjon (WHO) vurderer foreldrestøtte som et av de viktigste forebyggende tiltakene for å redusere vold, overgrep og omsorgssvikt.» </a:t>
            </a:r>
            <a:r>
              <a:rPr lang="nb-NO" sz="1600" dirty="0"/>
              <a:t>(bufdir.no)</a:t>
            </a:r>
            <a:endParaRPr lang="no-NO" sz="1600" dirty="0"/>
          </a:p>
        </p:txBody>
      </p:sp>
      <p:pic>
        <p:nvPicPr>
          <p:cNvPr id="1026" name="Picture 2" descr="Ingen bildebeskrivelse er tilgjengelig.">
            <a:extLst>
              <a:ext uri="{FF2B5EF4-FFF2-40B4-BE49-F238E27FC236}">
                <a16:creationId xmlns:a16="http://schemas.microsoft.com/office/drawing/2014/main" id="{72627E51-85F0-7101-C125-5CD0306709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39" y="1825625"/>
            <a:ext cx="1015312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098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7D266A-A388-FD5B-258F-88E076F99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1000370"/>
            <a:ext cx="3462079" cy="48572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nb-NO" sz="3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Tilbakemeldinger</a:t>
            </a:r>
            <a:br>
              <a:rPr lang="nb-NO" sz="3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nb-NO" sz="3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ved foreldreråd:</a:t>
            </a:r>
            <a:r>
              <a:rPr lang="nb-NO" sz="3400" dirty="0">
                <a:solidFill>
                  <a:srgbClr val="FFFFFF"/>
                </a:solidFill>
              </a:rPr>
              <a:t> </a:t>
            </a:r>
            <a:endParaRPr lang="no-NO" sz="3400" dirty="0">
              <a:solidFill>
                <a:srgbClr val="FFFFFF"/>
              </a:solidFill>
            </a:endParaRPr>
          </a:p>
        </p:txBody>
      </p:sp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29B65276-CDDB-3C87-341B-AEFAEED2A52F}"/>
              </a:ext>
            </a:extLst>
          </p:cNvPr>
          <p:cNvSpPr/>
          <p:nvPr/>
        </p:nvSpPr>
        <p:spPr>
          <a:xfrm>
            <a:off x="4884894" y="271862"/>
            <a:ext cx="1761143" cy="114976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Mest ærlige foreldremøtet jeg har vært på!</a:t>
            </a:r>
            <a:endParaRPr lang="no-NO" dirty="0"/>
          </a:p>
        </p:txBody>
      </p:sp>
      <p:sp>
        <p:nvSpPr>
          <p:cNvPr id="5" name="Rektangel: avrundede hjørner 4">
            <a:extLst>
              <a:ext uri="{FF2B5EF4-FFF2-40B4-BE49-F238E27FC236}">
                <a16:creationId xmlns:a16="http://schemas.microsoft.com/office/drawing/2014/main" id="{3B4CADC9-8A9D-3EB1-C9C6-216A8F586BDD}"/>
              </a:ext>
            </a:extLst>
          </p:cNvPr>
          <p:cNvSpPr/>
          <p:nvPr/>
        </p:nvSpPr>
        <p:spPr>
          <a:xfrm>
            <a:off x="8806448" y="2656767"/>
            <a:ext cx="2519111" cy="11677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Takk for at dere hjalp meg til å våge å treffe, og bli kjent med de andre foreldrene</a:t>
            </a:r>
            <a:endParaRPr lang="no-NO" dirty="0"/>
          </a:p>
        </p:txBody>
      </p:sp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19187988-46C2-F57F-9E3F-27263FF4A0CF}"/>
              </a:ext>
            </a:extLst>
          </p:cNvPr>
          <p:cNvSpPr/>
          <p:nvPr/>
        </p:nvSpPr>
        <p:spPr>
          <a:xfrm>
            <a:off x="9390925" y="3938855"/>
            <a:ext cx="1761142" cy="24760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Nå forstår vi mer av hvordan hverdagen til barnet vårt er, og hvorfor hun er så sliten når hun kommer hjem</a:t>
            </a:r>
            <a:endParaRPr lang="no-NO" dirty="0"/>
          </a:p>
        </p:txBody>
      </p:sp>
      <p:sp>
        <p:nvSpPr>
          <p:cNvPr id="7" name="Rektangel: avrundede hjørner 6">
            <a:extLst>
              <a:ext uri="{FF2B5EF4-FFF2-40B4-BE49-F238E27FC236}">
                <a16:creationId xmlns:a16="http://schemas.microsoft.com/office/drawing/2014/main" id="{7208374C-7BC0-387D-79DE-CF48B96DC5A0}"/>
              </a:ext>
            </a:extLst>
          </p:cNvPr>
          <p:cNvSpPr/>
          <p:nvPr/>
        </p:nvSpPr>
        <p:spPr>
          <a:xfrm>
            <a:off x="4890854" y="4867935"/>
            <a:ext cx="2390659" cy="130215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Det er første gang jeg har truffet mange/de fleste av de andre voksne </a:t>
            </a:r>
          </a:p>
          <a:p>
            <a:pPr algn="ctr"/>
            <a:r>
              <a:rPr lang="nb-NO" dirty="0"/>
              <a:t>(forelder på 4.trinn)</a:t>
            </a:r>
            <a:endParaRPr lang="no-NO" dirty="0"/>
          </a:p>
        </p:txBody>
      </p:sp>
      <p:sp>
        <p:nvSpPr>
          <p:cNvPr id="9" name="Rektangel: avrundede hjørner 8">
            <a:extLst>
              <a:ext uri="{FF2B5EF4-FFF2-40B4-BE49-F238E27FC236}">
                <a16:creationId xmlns:a16="http://schemas.microsoft.com/office/drawing/2014/main" id="{FBE365DC-9A08-65AD-09DD-B6E0638898C3}"/>
              </a:ext>
            </a:extLst>
          </p:cNvPr>
          <p:cNvSpPr/>
          <p:nvPr/>
        </p:nvSpPr>
        <p:spPr>
          <a:xfrm>
            <a:off x="9297779" y="1380891"/>
            <a:ext cx="2150423" cy="11677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Nå er det mye lettere og tryggere å kunne kontakte hverandre</a:t>
            </a:r>
            <a:endParaRPr lang="no-NO" dirty="0"/>
          </a:p>
        </p:txBody>
      </p:sp>
      <p:sp>
        <p:nvSpPr>
          <p:cNvPr id="11" name="Rektangel: avrundede hjørner 10">
            <a:extLst>
              <a:ext uri="{FF2B5EF4-FFF2-40B4-BE49-F238E27FC236}">
                <a16:creationId xmlns:a16="http://schemas.microsoft.com/office/drawing/2014/main" id="{22FEFE9C-0DAC-A52D-17CE-A15B88382E51}"/>
              </a:ext>
            </a:extLst>
          </p:cNvPr>
          <p:cNvSpPr/>
          <p:nvPr/>
        </p:nvSpPr>
        <p:spPr>
          <a:xfrm>
            <a:off x="4975008" y="3249675"/>
            <a:ext cx="2587752" cy="114976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Vi har hørt skolen har nevnt dette før, men først nå forstod vi hvordan det </a:t>
            </a:r>
            <a:r>
              <a:rPr lang="nb-NO" u="sng" dirty="0"/>
              <a:t>egentlig</a:t>
            </a:r>
            <a:r>
              <a:rPr lang="nb-NO" dirty="0"/>
              <a:t> er</a:t>
            </a:r>
            <a:endParaRPr lang="no-NO" dirty="0"/>
          </a:p>
        </p:txBody>
      </p:sp>
      <p:sp>
        <p:nvSpPr>
          <p:cNvPr id="12" name="Rektangel: avrundede hjørner 11">
            <a:extLst>
              <a:ext uri="{FF2B5EF4-FFF2-40B4-BE49-F238E27FC236}">
                <a16:creationId xmlns:a16="http://schemas.microsoft.com/office/drawing/2014/main" id="{D0380150-6A96-42ED-6FD9-13632501F38A}"/>
              </a:ext>
            </a:extLst>
          </p:cNvPr>
          <p:cNvSpPr/>
          <p:nvPr/>
        </p:nvSpPr>
        <p:spPr>
          <a:xfrm>
            <a:off x="7425027" y="4790771"/>
            <a:ext cx="1822384" cy="200503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Nå ser jeg elever som smiler mer, og som alltid kommer på skolen (sosiallærer)</a:t>
            </a:r>
            <a:endParaRPr lang="no-NO" dirty="0"/>
          </a:p>
        </p:txBody>
      </p:sp>
      <p:sp>
        <p:nvSpPr>
          <p:cNvPr id="13" name="Rektangel: avrundede hjørner 12">
            <a:extLst>
              <a:ext uri="{FF2B5EF4-FFF2-40B4-BE49-F238E27FC236}">
                <a16:creationId xmlns:a16="http://schemas.microsoft.com/office/drawing/2014/main" id="{72B59B87-B10E-6E73-7D26-593C2EBC0282}"/>
              </a:ext>
            </a:extLst>
          </p:cNvPr>
          <p:cNvSpPr/>
          <p:nvPr/>
        </p:nvSpPr>
        <p:spPr>
          <a:xfrm>
            <a:off x="6980261" y="687910"/>
            <a:ext cx="1595362" cy="137932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Nå tør jeg å si nei for jeg vet vi alle skal gjøre det</a:t>
            </a:r>
            <a:endParaRPr lang="no-NO" dirty="0"/>
          </a:p>
        </p:txBody>
      </p:sp>
      <p:sp>
        <p:nvSpPr>
          <p:cNvPr id="14" name="Rektangel: avrundede hjørner 13">
            <a:extLst>
              <a:ext uri="{FF2B5EF4-FFF2-40B4-BE49-F238E27FC236}">
                <a16:creationId xmlns:a16="http://schemas.microsoft.com/office/drawing/2014/main" id="{30E48FFD-A191-5FFD-EA10-5103F4F55892}"/>
              </a:ext>
            </a:extLst>
          </p:cNvPr>
          <p:cNvSpPr/>
          <p:nvPr/>
        </p:nvSpPr>
        <p:spPr>
          <a:xfrm>
            <a:off x="4662743" y="1890122"/>
            <a:ext cx="2242557" cy="106588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Nå har vi en bedre dialog og samarbeid med foreldrene (rektor)</a:t>
            </a:r>
            <a:endParaRPr lang="no-NO" dirty="0"/>
          </a:p>
        </p:txBody>
      </p:sp>
      <p:sp>
        <p:nvSpPr>
          <p:cNvPr id="16" name="Rektangel: avrundede hjørner 15">
            <a:extLst>
              <a:ext uri="{FF2B5EF4-FFF2-40B4-BE49-F238E27FC236}">
                <a16:creationId xmlns:a16="http://schemas.microsoft.com/office/drawing/2014/main" id="{4D58235F-C379-1DA4-20AB-A211AB04D905}"/>
              </a:ext>
            </a:extLst>
          </p:cNvPr>
          <p:cNvSpPr/>
          <p:nvPr/>
        </p:nvSpPr>
        <p:spPr>
          <a:xfrm>
            <a:off x="7668442" y="2471546"/>
            <a:ext cx="914400" cy="127809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TAKK🤍</a:t>
            </a:r>
            <a:endParaRPr lang="no-NO" dirty="0"/>
          </a:p>
        </p:txBody>
      </p:sp>
      <p:sp>
        <p:nvSpPr>
          <p:cNvPr id="17" name="Plassholder for innhold 16">
            <a:extLst>
              <a:ext uri="{FF2B5EF4-FFF2-40B4-BE49-F238E27FC236}">
                <a16:creationId xmlns:a16="http://schemas.microsoft.com/office/drawing/2014/main" id="{13B6B47B-28CF-FF7C-5A28-9908D5944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4216" y="211079"/>
            <a:ext cx="2343801" cy="104403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marL="0" indent="0" algn="ctr">
              <a:buNone/>
            </a:pPr>
            <a:r>
              <a:rPr lang="nb-NO" dirty="0"/>
              <a:t>Nå forstår vi  bedre hvordan vi kan ha en tydelig dialog med foreldre</a:t>
            </a:r>
            <a:endParaRPr lang="no-NO" dirty="0"/>
          </a:p>
        </p:txBody>
      </p:sp>
    </p:spTree>
    <p:extLst>
      <p:ext uri="{BB962C8B-B14F-4D97-AF65-F5344CB8AC3E}">
        <p14:creationId xmlns:p14="http://schemas.microsoft.com/office/powerpoint/2010/main" val="1207591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9C7ADC-0FD5-5836-B25E-7D9DDA89F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8866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200" cap="all" spc="-100" dirty="0" err="1">
                <a:solidFill>
                  <a:schemeClr val="bg1"/>
                </a:solidFill>
              </a:rPr>
              <a:t>Nettside</a:t>
            </a:r>
            <a:r>
              <a:rPr lang="en-US" sz="3200" cap="all" spc="-100" dirty="0">
                <a:solidFill>
                  <a:schemeClr val="bg1"/>
                </a:solidFill>
              </a:rPr>
              <a:t> Kristiansand </a:t>
            </a:r>
            <a:r>
              <a:rPr lang="en-US" sz="3200" cap="all" spc="-100" dirty="0" err="1">
                <a:solidFill>
                  <a:schemeClr val="bg1"/>
                </a:solidFill>
              </a:rPr>
              <a:t>Kommune</a:t>
            </a:r>
            <a:br>
              <a:rPr lang="en-US" sz="3200" cap="all" spc="-100" dirty="0">
                <a:solidFill>
                  <a:schemeClr val="bg1"/>
                </a:solidFill>
              </a:rPr>
            </a:br>
            <a:br>
              <a:rPr lang="en-US" sz="1600" cap="all" spc="-100" dirty="0">
                <a:solidFill>
                  <a:schemeClr val="bg1"/>
                </a:solidFill>
              </a:rPr>
            </a:br>
            <a:r>
              <a:rPr lang="nb-NO" sz="1600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Kristiansand kommune – Familieråd</a:t>
            </a:r>
            <a:br>
              <a:rPr lang="en-US" sz="16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b-NO" sz="1600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Kristiansand kommune - Foreldreråd</a:t>
            </a:r>
            <a:br>
              <a:rPr lang="en-US" sz="3200" cap="all" spc="-100" dirty="0">
                <a:solidFill>
                  <a:schemeClr val="bg1"/>
                </a:solidFill>
              </a:rPr>
            </a:br>
            <a:br>
              <a:rPr lang="en-US" sz="3200" cap="all" spc="-100" dirty="0">
                <a:solidFill>
                  <a:schemeClr val="bg1"/>
                </a:solidFill>
              </a:rPr>
            </a:br>
            <a:endParaRPr lang="en-US" sz="3200" cap="all" spc="-100" dirty="0">
              <a:solidFill>
                <a:schemeClr val="bg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9CA896-6424-DDF9-AF91-DE2DBFDEE0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2451" y="645848"/>
            <a:ext cx="4174728" cy="556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76862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0DACEB15F552D469225530127A36216" ma:contentTypeVersion="17" ma:contentTypeDescription="Opprett et nytt dokument." ma:contentTypeScope="" ma:versionID="505ea7eb507bdd8b7efc265d3e68ef89">
  <xsd:schema xmlns:xsd="http://www.w3.org/2001/XMLSchema" xmlns:xs="http://www.w3.org/2001/XMLSchema" xmlns:p="http://schemas.microsoft.com/office/2006/metadata/properties" xmlns:ns2="c4043c7e-3391-4885-81bc-a64dbd025770" xmlns:ns3="b0136465-8069-41fb-93ea-9f4cceca26fc" targetNamespace="http://schemas.microsoft.com/office/2006/metadata/properties" ma:root="true" ma:fieldsID="3445c10ed864a509d445b07bf0ba0cc4" ns2:_="" ns3:_="">
    <xsd:import namespace="c4043c7e-3391-4885-81bc-a64dbd025770"/>
    <xsd:import namespace="b0136465-8069-41fb-93ea-9f4cceca26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043c7e-3391-4885-81bc-a64dbd0257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ildemerkelapper" ma:readOnly="false" ma:fieldId="{5cf76f15-5ced-4ddc-b409-7134ff3c332f}" ma:taxonomyMulti="true" ma:sspId="eeaa9471-3809-4903-bebf-111d1dca56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136465-8069-41fb-93ea-9f4cceca26f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dd8e8ee-8b51-4cc9-b956-e19dfcec51b4}" ma:internalName="TaxCatchAll" ma:showField="CatchAllData" ma:web="b0136465-8069-41fb-93ea-9f4cceca26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0136465-8069-41fb-93ea-9f4cceca26fc" xsi:nil="true"/>
    <lcf76f155ced4ddcb4097134ff3c332f xmlns="c4043c7e-3391-4885-81bc-a64dbd02577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021CC9-5624-4650-87FF-7EA4426E3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043c7e-3391-4885-81bc-a64dbd025770"/>
    <ds:schemaRef ds:uri="b0136465-8069-41fb-93ea-9f4cceca26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D8A8B8-7547-4007-8DAE-D75AF8F338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52FAE0-C5AC-46C3-A187-22AAE652E47D}">
  <ds:schemaRefs>
    <ds:schemaRef ds:uri="http://schemas.microsoft.com/office/2006/metadata/properties"/>
    <ds:schemaRef ds:uri="http://schemas.microsoft.com/office/infopath/2007/PartnerControls"/>
    <ds:schemaRef ds:uri="b0136465-8069-41fb-93ea-9f4cceca26fc"/>
    <ds:schemaRef ds:uri="c4043c7e-3391-4885-81bc-a64dbd0257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4330</TotalTime>
  <Words>386</Words>
  <Application>Microsoft Office PowerPoint</Application>
  <PresentationFormat>Widescreen</PresentationFormat>
  <Paragraphs>42</Paragraphs>
  <Slides>6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Garamond</vt:lpstr>
      <vt:lpstr>Times New Roman</vt:lpstr>
      <vt:lpstr>1_Office-tema</vt:lpstr>
      <vt:lpstr>Avdeling for Oppvekstmiljø og forebyggende tjenester   «Sterkere sammen for barn og unge »  Avdelingsmålsetting er å styrke barn-, unge og familiens tilhørighet og deltakelse på naturlige arenaer </vt:lpstr>
      <vt:lpstr>  En måte å utforske muligheter sammen med slekt og nettverk.   Hvordan kan den utvidede familie og nettverk hjelpe med finne gode løsninger, og bidra til å gjennomføre de? </vt:lpstr>
      <vt:lpstr>FORELDRERÅD I KRISTIANSAND</vt:lpstr>
      <vt:lpstr>“Verdens helseorganisasjon (WHO) vurderer foreldrestøtte som et av de viktigste forebyggende tiltakene for å redusere vold, overgrep og omsorgssvikt.» (bufdir.no)</vt:lpstr>
      <vt:lpstr>Tilbakemeldinger ved foreldreråd: </vt:lpstr>
      <vt:lpstr>Nettside Kristiansand Kommune  Kristiansand kommune – Familieråd  Kristiansand kommune - Foreldreråd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Olga Zec-Mariniuc</dc:creator>
  <cp:lastModifiedBy>Mette Marie Revheim</cp:lastModifiedBy>
  <cp:revision>3</cp:revision>
  <dcterms:created xsi:type="dcterms:W3CDTF">2024-09-05T20:41:36Z</dcterms:created>
  <dcterms:modified xsi:type="dcterms:W3CDTF">2025-04-24T08:13:15Z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0x010100C0DACEB15F552D469225530127A36216</vt:lpwstr>
  </property>
</Properties>
</file>